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4" r:id="rId2"/>
    <p:sldMasterId id="2147483655" r:id="rId3"/>
    <p:sldMasterId id="2147483656" r:id="rId4"/>
  </p:sldMasterIdLst>
  <p:notesMasterIdLst>
    <p:notesMasterId r:id="rId57"/>
  </p:notesMasterIdLst>
  <p:sldIdLst>
    <p:sldId id="256" r:id="rId5"/>
    <p:sldId id="257" r:id="rId6"/>
    <p:sldId id="258" r:id="rId7"/>
    <p:sldId id="259" r:id="rId8"/>
    <p:sldId id="260" r:id="rId9"/>
    <p:sldId id="261" r:id="rId10"/>
    <p:sldId id="303" r:id="rId11"/>
    <p:sldId id="262" r:id="rId12"/>
    <p:sldId id="304" r:id="rId13"/>
    <p:sldId id="263" r:id="rId14"/>
    <p:sldId id="305" r:id="rId15"/>
    <p:sldId id="264" r:id="rId16"/>
    <p:sldId id="265" r:id="rId17"/>
    <p:sldId id="266" r:id="rId18"/>
    <p:sldId id="267" r:id="rId19"/>
    <p:sldId id="268" r:id="rId20"/>
    <p:sldId id="306" r:id="rId21"/>
    <p:sldId id="269" r:id="rId22"/>
    <p:sldId id="307" r:id="rId23"/>
    <p:sldId id="270" r:id="rId24"/>
    <p:sldId id="271" r:id="rId25"/>
    <p:sldId id="272" r:id="rId26"/>
    <p:sldId id="308" r:id="rId27"/>
    <p:sldId id="273" r:id="rId28"/>
    <p:sldId id="309" r:id="rId29"/>
    <p:sldId id="274" r:id="rId30"/>
    <p:sldId id="310" r:id="rId31"/>
    <p:sldId id="275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65"/>
  </p:normalViewPr>
  <p:slideViewPr>
    <p:cSldViewPr snapToGrid="0">
      <p:cViewPr varScale="1">
        <p:scale>
          <a:sx n="116" d="100"/>
          <a:sy n="116" d="100"/>
        </p:scale>
        <p:origin x="15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32f300796_2_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56" name="Google Shape;56;ge32f30079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e32f300796_2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32f300796_16_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ge32f300796_16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32f300796_16_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ge32f300796_16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97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2f300796_16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27" name="Google Shape;127;ge32f300796_16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32f300796_16_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ge32f300796_16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2f300796_16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e32f300796_16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2f300796_16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e32f300796_16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32f300796_16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>
              <a:solidFill>
                <a:srgbClr val="292929"/>
              </a:solidFill>
              <a:highlight>
                <a:schemeClr val="accent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159" name="Google Shape;159;ge32f300796_16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32f300796_16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>
              <a:solidFill>
                <a:srgbClr val="292929"/>
              </a:solidFill>
              <a:highlight>
                <a:schemeClr val="accent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159" name="Google Shape;159;ge32f300796_16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74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2f300796_16_1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altLang="zh-CN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0" name="Google Shape;170;ge32f300796_16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2f300796_16_1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altLang="zh-CN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0" name="Google Shape;170;ge32f300796_16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19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32f300796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e32f300796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2f300796_16_2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0" name="Google Shape;180;ge32f300796_16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32f300796_16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9" name="Google Shape;189;ge32f300796_16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32f300796_16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8" name="Google Shape;198;ge32f300796_16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32f300796_16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8" name="Google Shape;198;ge32f300796_16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481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2f300796_16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ge32f300796_16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2f300796_16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ge32f300796_16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433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2f300796_16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e32f300796_16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2f300796_16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e32f300796_16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615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32f300796_16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e32f300796_16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32f30079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ge32f3007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32f300796_16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e32f300796_1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32f300796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77" name="Google Shape;277;ge32f30079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32f300796_6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e32f300796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32f300796_6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96" name="Google Shape;296;ge32f300796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32f300796_6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05" name="Google Shape;305;ge32f300796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32f300796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32f300796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32f300796_6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ge32f300796_6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32f300796_6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ge32f300796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32f300796_6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ge32f300796_6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32f300796_2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32f300796_2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32f300796_2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32f300796_2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32f300796_16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ge32f300796_1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32f300796_2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32f300796_2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32f300796_6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ge32f300796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32f300796_6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000" dirty="0"/>
          </a:p>
        </p:txBody>
      </p:sp>
      <p:sp>
        <p:nvSpPr>
          <p:cNvPr id="395" name="Google Shape;395;ge32f300796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32f300796_2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32f300796_2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32f300796_6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ge32f300796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32f300796_6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ge32f300796_6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32f300796_2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32f300796_2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32f300796_6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ge32f300796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32f300796_6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e32f300796_6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32f300796_6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ge32f300796_6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32f300796_16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e32f300796_1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32f300796_16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32f300796_16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32f300796_11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32f300796_1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32f300796_6_1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32f300796_6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2f300796_16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e32f300796_1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2f300796_16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e32f300796_1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32f300796_16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7" name="Google Shape;107;ge32f300796_16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32f300796_16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7" name="Google Shape;107;ge32f300796_16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2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4003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2001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aseline="30000">
                <a:solidFill>
                  <a:srgbClr val="CCCCC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685800" y="2400300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685800" y="12001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aseline="30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aseline="30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/>
        </p:nvSpPr>
        <p:spPr>
          <a:xfrm>
            <a:off x="0" y="-57150"/>
            <a:ext cx="9144000" cy="2171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609600" y="4629150"/>
            <a:ext cx="4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 </a:t>
            </a:r>
            <a:r>
              <a:rPr lang="zh-CN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School/college name here</a:t>
            </a: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/>
        </p:nvSpPr>
        <p:spPr>
          <a:xfrm>
            <a:off x="0" y="-57150"/>
            <a:ext cx="9144000" cy="2171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609600" y="4629150"/>
            <a:ext cx="4664075" cy="20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 CS542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0" y="-32146"/>
            <a:ext cx="9144000" cy="260747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609600" y="1143000"/>
            <a:ext cx="7924800" cy="20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/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/>
        </p:nvSpPr>
        <p:spPr>
          <a:xfrm>
            <a:off x="609600" y="4629150"/>
            <a:ext cx="4664075" cy="20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 CS542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-32146"/>
            <a:ext cx="9144000" cy="260747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609600" y="1143000"/>
            <a:ext cx="7924800" cy="20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/>
        </p:nvSpPr>
        <p:spPr>
          <a:xfrm>
            <a:off x="609600" y="4629150"/>
            <a:ext cx="4664075" cy="20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zh-CN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 CS542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ich-nba-players-are-most-similar-machine-learning-provides-the-answers-r-project-b903f9b2fe1f" TargetMode="External"/><Relationship Id="rId7" Type="http://schemas.openxmlformats.org/officeDocument/2006/relationships/hyperlink" Target="https://nikkimarinsek.com/blog/7-ways-to-label-a-cluster-plot-pytho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er48.co/blog/outliers_nba/" TargetMode="External"/><Relationship Id="rId5" Type="http://schemas.openxmlformats.org/officeDocument/2006/relationships/hyperlink" Target="https://donernesto.github.io/blog/outlier-detection-with-dbscan/" TargetMode="External"/><Relationship Id="rId4" Type="http://schemas.openxmlformats.org/officeDocument/2006/relationships/hyperlink" Target="https://ruder.io/semi-supervised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685800" y="6286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CN"/>
              <a:t>NBA game result prediction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685800" y="2400300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600" b="0" i="0" u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Win rate estimation based on previous NBA players’ and coaches’ performance</a:t>
            </a:r>
            <a:endParaRPr sz="1600" b="0" i="0" u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zh-CN" sz="1800" b="0" i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CN" sz="1800" b="0" i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CN" sz="1400">
                <a:solidFill>
                  <a:srgbClr val="333333"/>
                </a:solidFill>
              </a:rPr>
              <a:t>Team members: Yichen Mu, Fangxu Zhou, Jingxuan Guo, Hao Fu</a:t>
            </a:r>
            <a:endParaRPr sz="140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br>
              <a:rPr lang="zh-CN" sz="1800" b="0" i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75" y="78825"/>
            <a:ext cx="1813000" cy="1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regular season stats</a:t>
            </a:r>
            <a:endParaRPr>
              <a:solidFill>
                <a:srgbClr val="B7B7B7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regular season career totals</a:t>
            </a:r>
            <a:endParaRPr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playoff career totals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>
                <a:solidFill>
                  <a:srgbClr val="B7B7B7"/>
                </a:solidFill>
              </a:rPr>
              <a:t>  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NBA coaching records by season</a:t>
            </a:r>
            <a:endParaRPr b="1">
              <a:solidFill>
                <a:srgbClr val="2675B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Dataset: Features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462000" y="3340500"/>
            <a:ext cx="82200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Counts of winning and lossing of a coach of a season game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regular season stats</a:t>
            </a:r>
            <a:endParaRPr>
              <a:solidFill>
                <a:srgbClr val="B7B7B7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regular season career totals</a:t>
            </a:r>
            <a:endParaRPr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playoff career totals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>
                <a:solidFill>
                  <a:srgbClr val="B7B7B7"/>
                </a:solidFill>
              </a:rPr>
              <a:t>  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NBA coaching records by season</a:t>
            </a:r>
            <a:endParaRPr b="1">
              <a:solidFill>
                <a:srgbClr val="2675B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Dataset: Features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462000" y="3340500"/>
            <a:ext cx="82200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Counts of winning and lossing of a coach of a season game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48213"/>
          <a:stretch/>
        </p:blipFill>
        <p:spPr>
          <a:xfrm>
            <a:off x="462000" y="1259525"/>
            <a:ext cx="8220001" cy="158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22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Goals &amp; Initial ideas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Explore what we learnt as much as possible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Divide mainly into two parts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B1A28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Unsupervised learning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B1A28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Supervised learning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Goals &amp; Initial ideas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82923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Unsupervised learning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B1A28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With clustering technique to find outliers among players (DBSCAN)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1B1A28"/>
              </a:buClr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With clustering technique to find outstanding players (Kmeans++)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▪"/>
            </a:pPr>
            <a:r>
              <a:rPr lang="zh-CN">
                <a:solidFill>
                  <a:srgbClr val="999999"/>
                </a:solidFill>
                <a:highlight>
                  <a:srgbClr val="FFFFFF"/>
                </a:highlight>
              </a:rPr>
              <a:t>Supervised learning</a:t>
            </a:r>
            <a:endParaRPr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Goals &amp; Initial ideas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▪"/>
            </a:pPr>
            <a:r>
              <a:rPr lang="zh-CN">
                <a:solidFill>
                  <a:srgbClr val="999999"/>
                </a:solidFill>
                <a:highlight>
                  <a:srgbClr val="FFFFFF"/>
                </a:highlight>
              </a:rPr>
              <a:t>Unsupervised learning</a:t>
            </a:r>
            <a:endParaRPr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Supervised learning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Use data of players, coaches and teams of season games from previous years to predict the outcomes of season games of 2003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Using Kmeans++, KNN, SVM, Decision Tree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Cluster the players using features of their contribution of their whole career to detect outliers.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Clean data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Pre-handle data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Reduce dimensions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Cluster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List outliers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Clean data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Remove players with missing features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Remove unecessary features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List out the players who have 0 as value of the "minutes" feature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 dirty="0">
                <a:highlight>
                  <a:srgbClr val="FFFFFF"/>
                </a:highlight>
              </a:rPr>
              <a:t>Pre-handle data</a:t>
            </a:r>
            <a:endParaRPr dirty="0"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Divide other features by "minutes"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Normalize: Standard-Score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100" y="3896450"/>
            <a:ext cx="1469475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t="3428" r="3091"/>
          <a:stretch/>
        </p:blipFill>
        <p:spPr>
          <a:xfrm>
            <a:off x="4999750" y="3435499"/>
            <a:ext cx="2598451" cy="16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Clean data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Remove players with missing features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Remove unecessary features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List out the players who have 0 as value of the "minutes" feature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Pre-handle data</a:t>
            </a:r>
            <a:endParaRPr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Divide other features by "minutes"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Normalize: Standard-Score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100" y="3896450"/>
            <a:ext cx="1469475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t="3428" r="3091"/>
          <a:stretch/>
        </p:blipFill>
        <p:spPr>
          <a:xfrm>
            <a:off x="4999750" y="3435499"/>
            <a:ext cx="2598451" cy="16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l="20733" t="9981" r="14696" b="3744"/>
          <a:stretch/>
        </p:blipFill>
        <p:spPr>
          <a:xfrm>
            <a:off x="1571925" y="502575"/>
            <a:ext cx="5534377" cy="443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2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Reduce dimensions: PCA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Project each data point onto only the first few principal components to obtain lower-dimensional data while preserving as much of the data's variation as possible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800" y="2624500"/>
            <a:ext cx="2431225" cy="24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Reduce dimensions: PCA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Project each data point onto only the first few principal components to obtain lower-dimensional data while preserving as much of the data's variation as possible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800" y="2624500"/>
            <a:ext cx="2431225" cy="24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l="9630" t="11112" r="14891" b="7896"/>
          <a:stretch/>
        </p:blipFill>
        <p:spPr>
          <a:xfrm>
            <a:off x="1931037" y="1507236"/>
            <a:ext cx="5281925" cy="3401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78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Catalog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09600" y="1009500"/>
            <a:ext cx="7924800" cy="3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Introduction </a:t>
            </a:r>
            <a:endParaRPr sz="23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Datatset</a:t>
            </a:r>
            <a:endParaRPr sz="23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Goals &amp; Initial ideas</a:t>
            </a:r>
            <a:endParaRPr sz="2300"/>
          </a:p>
          <a:p>
            <a:pPr marL="914400" marR="0" lvl="1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○"/>
            </a:pPr>
            <a:r>
              <a:rPr lang="zh-CN" sz="1700">
                <a:solidFill>
                  <a:srgbClr val="434343"/>
                </a:solidFill>
              </a:rPr>
              <a:t>Unsupervised Learning: </a:t>
            </a:r>
            <a:endParaRPr sz="1700">
              <a:solidFill>
                <a:srgbClr val="434343"/>
              </a:solidFill>
            </a:endParaRPr>
          </a:p>
          <a:p>
            <a:pPr marL="1371600" marR="0" lvl="2" indent="-3365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■"/>
            </a:pPr>
            <a:r>
              <a:rPr lang="zh-CN" sz="1700">
                <a:solidFill>
                  <a:srgbClr val="666666"/>
                </a:solidFill>
              </a:rPr>
              <a:t>Detection outliers &amp; Find outstanding players</a:t>
            </a:r>
            <a:endParaRPr sz="1700">
              <a:solidFill>
                <a:srgbClr val="666666"/>
              </a:solidFill>
            </a:endParaRPr>
          </a:p>
          <a:p>
            <a:pPr marL="914400" marR="0" lvl="1" indent="-3365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○"/>
            </a:pPr>
            <a:r>
              <a:rPr lang="zh-CN" sz="1700">
                <a:solidFill>
                  <a:srgbClr val="434343"/>
                </a:solidFill>
              </a:rPr>
              <a:t>Supervised Learning:</a:t>
            </a:r>
            <a:endParaRPr sz="1700">
              <a:solidFill>
                <a:srgbClr val="434343"/>
              </a:solidFill>
            </a:endParaRPr>
          </a:p>
          <a:p>
            <a:pPr marL="1371600" marR="0" lvl="2" indent="-3365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■"/>
            </a:pPr>
            <a:r>
              <a:rPr lang="zh-CN" sz="1700">
                <a:solidFill>
                  <a:srgbClr val="666666"/>
                </a:solidFill>
              </a:rPr>
              <a:t>Prediction on outcomes of games</a:t>
            </a:r>
            <a:endParaRPr sz="1700">
              <a:solidFill>
                <a:srgbClr val="666666"/>
              </a:solidFill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Methods &amp; Results</a:t>
            </a:r>
            <a:endParaRPr sz="23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Future work</a:t>
            </a:r>
            <a:endParaRPr sz="23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Difficulties encountered</a:t>
            </a:r>
            <a:endParaRPr sz="2300"/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2300"/>
              <a:t>Summary</a:t>
            </a:r>
            <a:endParaRPr sz="230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2300"/>
          </a:p>
        </p:txBody>
      </p:sp>
      <p:sp>
        <p:nvSpPr>
          <p:cNvPr id="68" name="Google Shape;68;p11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69" name="Google Shape;69;p11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Cluster: DBSCAN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Density-based spatial clustering of applications with noise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No need to pre-decide numbers of clusters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Choice of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minPts</a:t>
            </a:r>
            <a:r>
              <a:rPr lang="zh-CN">
                <a:solidFill>
                  <a:srgbClr val="202122"/>
                </a:solidFill>
              </a:rPr>
              <a:t> and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724" y="2637400"/>
            <a:ext cx="4603824" cy="24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Cluster: DBSCAN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Choice of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minPts</a:t>
            </a:r>
            <a:r>
              <a:rPr lang="zh-CN">
                <a:solidFill>
                  <a:srgbClr val="202122"/>
                </a:solidFill>
              </a:rPr>
              <a:t> and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Font typeface="Arial"/>
              <a:buChar char="▪"/>
            </a:pP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Silhouette score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r="31553"/>
          <a:stretch/>
        </p:blipFill>
        <p:spPr>
          <a:xfrm>
            <a:off x="609600" y="2759922"/>
            <a:ext cx="7924803" cy="167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Cluster: DBSCAN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Choice of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minPts</a:t>
            </a:r>
            <a:r>
              <a:rPr lang="zh-CN">
                <a:solidFill>
                  <a:srgbClr val="202122"/>
                </a:solidFill>
              </a:rPr>
              <a:t> and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Font typeface="Arial"/>
              <a:buChar char="▪"/>
            </a:pP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Silhouette score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l="9270" t="7848" r="9619" b="5899"/>
          <a:stretch/>
        </p:blipFill>
        <p:spPr>
          <a:xfrm>
            <a:off x="609600" y="459400"/>
            <a:ext cx="6890148" cy="43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Cluster: DBSCAN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Choice of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minPts</a:t>
            </a:r>
            <a:r>
              <a:rPr lang="zh-CN">
                <a:solidFill>
                  <a:srgbClr val="202122"/>
                </a:solidFill>
              </a:rPr>
              <a:t> and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Font typeface="Arial"/>
              <a:buChar char="▪"/>
            </a:pP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Silhouette score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l="9270" t="7848" r="9619" b="5899"/>
          <a:stretch/>
        </p:blipFill>
        <p:spPr>
          <a:xfrm>
            <a:off x="609600" y="459400"/>
            <a:ext cx="6890148" cy="43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l="14340" t="32206" r="44054" b="12275"/>
          <a:stretch/>
        </p:blipFill>
        <p:spPr>
          <a:xfrm>
            <a:off x="3261400" y="228750"/>
            <a:ext cx="5352381" cy="4286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16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Cluster: DBSCAN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Choice of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minPts</a:t>
            </a:r>
            <a:r>
              <a:rPr lang="zh-CN">
                <a:solidFill>
                  <a:srgbClr val="202122"/>
                </a:solidFill>
              </a:rPr>
              <a:t> and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Font typeface="Arial"/>
              <a:buChar char="▪"/>
            </a:pP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Silhouette score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211"/>
            <a:ext cx="9144003" cy="331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outliers detection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Cluster: DBSCAN</a:t>
            </a:r>
            <a:endParaRPr>
              <a:solidFill>
                <a:srgbClr val="20212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Char char="▪"/>
            </a:pPr>
            <a:r>
              <a:rPr lang="zh-CN">
                <a:solidFill>
                  <a:srgbClr val="202122"/>
                </a:solidFill>
              </a:rPr>
              <a:t>Choice of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minPts</a:t>
            </a:r>
            <a:r>
              <a:rPr lang="zh-CN">
                <a:solidFill>
                  <a:srgbClr val="202122"/>
                </a:solidFill>
              </a:rPr>
              <a:t> and </a:t>
            </a:r>
            <a:r>
              <a:rPr lang="zh-CN">
                <a:solidFill>
                  <a:srgbClr val="202122"/>
                </a:solidFill>
                <a:highlight>
                  <a:srgbClr val="FFFFFF"/>
                </a:highlight>
              </a:rPr>
              <a:t>ε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Font typeface="Arial"/>
              <a:buChar char="▪"/>
            </a:pP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Silhouette score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211"/>
            <a:ext cx="9144003" cy="33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t="50242" r="68513" b="9046"/>
          <a:stretch/>
        </p:blipFill>
        <p:spPr>
          <a:xfrm>
            <a:off x="868198" y="1600200"/>
            <a:ext cx="7072179" cy="3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/>
          <p:nvPr/>
        </p:nvSpPr>
        <p:spPr>
          <a:xfrm>
            <a:off x="6296233" y="1600200"/>
            <a:ext cx="578400" cy="32184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83412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 dirty="0"/>
              <a:t>Methods &amp; Results:  </a:t>
            </a:r>
            <a:endParaRPr sz="3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 dirty="0">
                <a:solidFill>
                  <a:srgbClr val="2675B4"/>
                </a:solidFill>
              </a:rPr>
              <a:t>Unsupervised Learning: to find outstanding players</a:t>
            </a:r>
            <a:endParaRPr sz="2600" dirty="0">
              <a:solidFill>
                <a:srgbClr val="2675B4"/>
              </a:solidFill>
            </a:endParaRPr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Data pre-processing: same as "outliers detection"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highlight>
                  <a:srgbClr val="FFFFFF"/>
                </a:highlight>
              </a:rPr>
              <a:t>Elbow method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 dirty="0">
                <a:solidFill>
                  <a:srgbClr val="000000"/>
                </a:solidFill>
                <a:highlight>
                  <a:srgbClr val="FFFFFF"/>
                </a:highlight>
              </a:rPr>
              <a:t>Kmeans++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83412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to find outstanding players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Data pre-processing: same as "outliers detection"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Elbow method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Kmeans++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3" y="0"/>
            <a:ext cx="85711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3275750" y="3836075"/>
            <a:ext cx="560400" cy="603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7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83412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Unsupervised Learning: to find outstanding players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Data pre-processing: same as "outliers detection"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highlight>
                  <a:srgbClr val="FFFFFF"/>
                </a:highlight>
              </a:rPr>
              <a:t>Elbow method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zh-CN">
                <a:solidFill>
                  <a:srgbClr val="000000"/>
                </a:solidFill>
                <a:highlight>
                  <a:srgbClr val="FFFFFF"/>
                </a:highlight>
              </a:rPr>
              <a:t>Kmeans++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99" y="1106388"/>
            <a:ext cx="5830574" cy="34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4">
            <a:alphaModFix/>
          </a:blip>
          <a:srcRect l="5958" r="5506"/>
          <a:stretch/>
        </p:blipFill>
        <p:spPr>
          <a:xfrm>
            <a:off x="5734625" y="1184563"/>
            <a:ext cx="3216174" cy="21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780000" y="826713"/>
            <a:ext cx="798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/>
              <a:t>Then, How could we find out the winner? </a:t>
            </a:r>
            <a:endParaRPr sz="2300"/>
          </a:p>
        </p:txBody>
      </p:sp>
      <p:pic>
        <p:nvPicPr>
          <p:cNvPr id="274" name="Google Shape;274;p33" descr="NBA Championship Betting Odds: Los Angeles Lakers Favored to Go  Back-to-Back in 2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625" y="1648900"/>
            <a:ext cx="4131475" cy="2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Introduction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Basketball: a popular sport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Machine Learning: a trendy science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Combining together: finds amazing and fun</a:t>
            </a:r>
            <a:endParaRPr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Course project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Explore what is learnt from CS542 &amp; what is learnt from internet         </a:t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Preliminary ideas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zh-CN" sz="1400"/>
              <a:t>Many gambling sites have their own methods of forecasting</a:t>
            </a:r>
            <a:endParaRPr sz="1400"/>
          </a:p>
          <a:p>
            <a: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zh-CN" sz="1400"/>
              <a:t>More recent data</a:t>
            </a:r>
            <a:endParaRPr sz="1400"/>
          </a:p>
          <a:p>
            <a: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zh-CN" sz="1400"/>
              <a:t>Some inside infomation</a:t>
            </a:r>
            <a:endParaRPr sz="1400"/>
          </a:p>
          <a:p>
            <a: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zh-CN" sz="1400"/>
              <a:t>Use crawlers to crawl Facebook feeds to assess players' mental states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 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1" name="Google Shape;281;p34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609600" y="2940950"/>
            <a:ext cx="73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609700" y="2750450"/>
            <a:ext cx="7391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Our ideas (under the limitation of the dataset)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physical index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Athlete service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Athlete Career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Idea test-physical index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3">
            <a:alphaModFix/>
          </a:blip>
          <a:srcRect t="4424" r="32709" b="9826"/>
          <a:stretch/>
        </p:blipFill>
        <p:spPr>
          <a:xfrm>
            <a:off x="695600" y="1085700"/>
            <a:ext cx="4456399" cy="29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5436900" y="2156100"/>
            <a:ext cx="3097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Blue is their weight.</a:t>
            </a:r>
            <a:r>
              <a:rPr lang="zh-CN" sz="800"/>
              <a:t>(170-270)</a:t>
            </a:r>
            <a:r>
              <a:rPr lang="zh-CN" sz="600"/>
              <a:t>pound</a:t>
            </a:r>
            <a:endParaRPr sz="6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Green is their height.</a:t>
            </a:r>
            <a:r>
              <a:rPr lang="zh-CN" sz="800"/>
              <a:t>(5.6-7.1)</a:t>
            </a:r>
            <a:r>
              <a:rPr lang="zh-CN" sz="600"/>
              <a:t>feed</a:t>
            </a:r>
            <a:endParaRPr sz="6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Could not find out apperant relation between performance and physical index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/>
              <a:t>Idea test-Service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1"/>
          </p:nvPr>
        </p:nvSpPr>
        <p:spPr>
          <a:xfrm>
            <a:off x="6468900" y="2054675"/>
            <a:ext cx="20655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zh-CN" sz="1400"/>
              <a:t>Could not find out apparent relation between performance and service time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 rotWithShape="1">
          <a:blip r:embed="rId3">
            <a:alphaModFix/>
          </a:blip>
          <a:srcRect l="635" t="4737" b="2729"/>
          <a:stretch/>
        </p:blipFill>
        <p:spPr>
          <a:xfrm>
            <a:off x="609600" y="1706850"/>
            <a:ext cx="5618427" cy="21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/>
              <a:t>Idea tests-Career time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6249850" y="1371600"/>
            <a:ext cx="22845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CN" sz="1100" dirty="0"/>
              <a:t>Each blue lines show the data of the player’s performance minus the average performance of those years. 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 dirty="0"/>
              <a:t>The orange line shows the expectation of the performance based on Career time.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 dirty="0"/>
              <a:t>Their </a:t>
            </a:r>
            <a:r>
              <a:rPr lang="en-US" altLang="zh-CN" sz="1100" dirty="0"/>
              <a:t>career</a:t>
            </a:r>
            <a:r>
              <a:rPr lang="zh-CN" sz="1100" dirty="0"/>
              <a:t> time may affect their performance. </a:t>
            </a:r>
            <a:endParaRPr sz="1100" dirty="0"/>
          </a:p>
        </p:txBody>
      </p:sp>
      <p:sp>
        <p:nvSpPr>
          <p:cNvPr id="309" name="Google Shape;309;p37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t="4295" r="7132" b="2516"/>
          <a:stretch/>
        </p:blipFill>
        <p:spPr>
          <a:xfrm>
            <a:off x="609600" y="1371600"/>
            <a:ext cx="5640248" cy="260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600" y="1638300"/>
            <a:ext cx="7924800" cy="51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Then now in order to know more concrete winning rates for every team, what should we do?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609600" y="2118725"/>
            <a:ext cx="7924800" cy="226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 sz="2600" b="1">
                <a:solidFill>
                  <a:srgbClr val="CC0000"/>
                </a:solidFill>
              </a:rPr>
              <a:t>Overall idea: </a:t>
            </a:r>
            <a:endParaRPr sz="26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We preprocess the data, then use the machine learning algorithms to learn and fit some different models to predict the winning percentage for every team. 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 </a:t>
            </a:r>
            <a:endParaRPr sz="34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2675B4"/>
                </a:solidFill>
              </a:rPr>
              <a:t>       Supervised Learning: prediction of outcomes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667075" y="1293825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Working process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016200" y="1596325"/>
            <a:ext cx="34080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pre-processing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40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400"/>
          </a:p>
        </p:txBody>
      </p:sp>
      <p:sp>
        <p:nvSpPr>
          <p:cNvPr id="326" name="Google Shape;326;p39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27" name="Google Shape;327;p39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2165775" y="2680275"/>
            <a:ext cx="516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K-means++</a:t>
            </a:r>
            <a:r>
              <a:rPr lang="zh-CN" sz="1900">
                <a:solidFill>
                  <a:schemeClr val="dk1"/>
                </a:solidFill>
              </a:rPr>
              <a:t> </a:t>
            </a:r>
            <a:r>
              <a:rPr lang="zh-CN" sz="2400">
                <a:solidFill>
                  <a:schemeClr val="dk1"/>
                </a:solidFill>
              </a:rPr>
              <a:t>clustering algorithm</a:t>
            </a:r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016200" y="3505950"/>
            <a:ext cx="294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Supervised learning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40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400"/>
          </a:p>
        </p:txBody>
      </p:sp>
      <p:sp>
        <p:nvSpPr>
          <p:cNvPr id="330" name="Google Shape;330;p39"/>
          <p:cNvSpPr txBox="1"/>
          <p:nvPr/>
        </p:nvSpPr>
        <p:spPr>
          <a:xfrm>
            <a:off x="3124875" y="4202375"/>
            <a:ext cx="324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Result Comparing</a:t>
            </a:r>
            <a:endParaRPr/>
          </a:p>
        </p:txBody>
      </p:sp>
      <p:sp>
        <p:nvSpPr>
          <p:cNvPr id="331" name="Google Shape;331;p39"/>
          <p:cNvSpPr/>
          <p:nvPr/>
        </p:nvSpPr>
        <p:spPr>
          <a:xfrm>
            <a:off x="4190700" y="2408725"/>
            <a:ext cx="381300" cy="400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4190700" y="3178075"/>
            <a:ext cx="381300" cy="400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4190700" y="3911850"/>
            <a:ext cx="381300" cy="400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40" name="Google Shape;340;p40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855800" y="2512338"/>
            <a:ext cx="2120700" cy="88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player regular season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3534150" y="1900488"/>
            <a:ext cx="2075700" cy="88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coaches season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6167500" y="2512338"/>
            <a:ext cx="2075700" cy="88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team season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3953850" y="3491200"/>
            <a:ext cx="1236300" cy="122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Final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40"/>
          <p:cNvSpPr/>
          <p:nvPr/>
        </p:nvSpPr>
        <p:spPr>
          <a:xfrm rot="5400000">
            <a:off x="2146700" y="3469300"/>
            <a:ext cx="803400" cy="856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0"/>
          <p:cNvSpPr/>
          <p:nvPr/>
        </p:nvSpPr>
        <p:spPr>
          <a:xfrm rot="-5400000" flipH="1">
            <a:off x="6313875" y="3469300"/>
            <a:ext cx="803400" cy="856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4412100" y="2842300"/>
            <a:ext cx="319800" cy="653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/>
          <p:nvPr/>
        </p:nvSpPr>
        <p:spPr>
          <a:xfrm>
            <a:off x="609700" y="1000375"/>
            <a:ext cx="7924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chemeClr val="dk1"/>
                </a:solidFill>
              </a:rPr>
              <a:t>Data pre-processing: Collect and merge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body" idx="1"/>
          </p:nvPr>
        </p:nvSpPr>
        <p:spPr>
          <a:xfrm>
            <a:off x="609600" y="1808575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/>
              <a:t>Divide the original dataset into two parts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sz="2000"/>
              <a:t>Training data (data before 2003) for later learning.</a:t>
            </a:r>
            <a:endParaRPr sz="2000"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sz="2000"/>
              <a:t>Testing data (data in 2003) for test.</a:t>
            </a:r>
            <a:endParaRPr sz="2000"/>
          </a:p>
        </p:txBody>
      </p:sp>
      <p:sp>
        <p:nvSpPr>
          <p:cNvPr id="355" name="Google Shape;355;p41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56" name="Google Shape;356;p41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/>
          </a:p>
        </p:txBody>
      </p:sp>
      <p:sp>
        <p:nvSpPr>
          <p:cNvPr id="357" name="Google Shape;357;p41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609700" y="1000375"/>
            <a:ext cx="7924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chemeClr val="dk1"/>
                </a:solidFill>
              </a:rPr>
              <a:t>Data pre-processing: Filter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>
            <a:spLocks noGrp="1"/>
          </p:cNvSpPr>
          <p:nvPr>
            <p:ph type="body" idx="1"/>
          </p:nvPr>
        </p:nvSpPr>
        <p:spPr>
          <a:xfrm>
            <a:off x="635250" y="1192575"/>
            <a:ext cx="8706600" cy="29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Create some special representative features</a:t>
            </a: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2000"/>
              <a:t>Efficiency of Players and teams: ([Pts]+[Asts]+[Dreb]+[Oreb]+[Stl]+[Blk]-([Fga]-[Fgm])-([Fta]-[Ftm])-[Turnover])/[Gp]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2000"/>
              <a:t>Efficiency of coaches: ([Season_win]*2+[Season_loss]*0)/([Season_win]+[Season_loss])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2000"/>
              <a:t>Rate of Fg: ([Fgm]/[Fga])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2000"/>
              <a:t>Rate of Ft:  ([Ftm]/[Fta])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2000"/>
              <a:t>Efficiency of pts: ([pts]/[minutes])</a:t>
            </a:r>
            <a:endParaRPr sz="20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 sz="2000"/>
              <a:t>...</a:t>
            </a:r>
            <a:endParaRPr sz="2000"/>
          </a:p>
        </p:txBody>
      </p:sp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609700" y="1000375"/>
            <a:ext cx="7924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chemeClr val="dk1"/>
                </a:solidFill>
              </a:rPr>
              <a:t>Data pre-processing: Calculate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7924800" cy="29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After dropping some non-numeric columns, we use the preprocessing.MinMaxScaler()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609700" y="1000375"/>
            <a:ext cx="7924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chemeClr val="dk1"/>
                </a:solidFill>
              </a:rPr>
              <a:t>Data pre-processing: Normalize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Public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From: http://www.cs.cmu.edu  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Only used for CS542 final project      </a:t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609600" y="1181100"/>
            <a:ext cx="7924800" cy="51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K-means++</a:t>
            </a:r>
            <a:r>
              <a:rPr lang="zh-CN" sz="1900"/>
              <a:t> </a:t>
            </a:r>
            <a:r>
              <a:rPr lang="zh-CN"/>
              <a:t>clustering algorithm</a:t>
            </a:r>
            <a:endParaRPr/>
          </a:p>
        </p:txBody>
      </p:sp>
      <p:sp>
        <p:nvSpPr>
          <p:cNvPr id="380" name="Google Shape;380;p44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7924800" cy="29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/>
              <a:t>Why do we have to use K-means++</a:t>
            </a:r>
            <a:r>
              <a:rPr lang="zh-CN" sz="1900"/>
              <a:t> </a:t>
            </a:r>
            <a:r>
              <a:rPr lang="zh-CN"/>
              <a:t>clustering algorithm?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75" y="2177825"/>
            <a:ext cx="8118327" cy="19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xfrm>
            <a:off x="609600" y="12573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K-means++</a:t>
            </a:r>
            <a:r>
              <a:rPr lang="zh-CN" sz="1900"/>
              <a:t> </a:t>
            </a:r>
            <a:r>
              <a:rPr lang="zh-CN"/>
              <a:t>clustering algorithm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Data normalization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preprocessing.MinMaxScaler()</a:t>
            </a:r>
            <a:endParaRPr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Related material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Elbow function (self-defined)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Create_labels function (self-defined)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Kmeans++ algorithm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matplotlib package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391" name="Google Shape;391;p45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609600" y="10287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K-means++</a:t>
            </a:r>
            <a:r>
              <a:rPr lang="zh-CN" sz="1900"/>
              <a:t> </a:t>
            </a:r>
            <a:r>
              <a:rPr lang="zh-CN"/>
              <a:t>clustering algorithm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 txBox="1">
            <a:spLocks noGrp="1"/>
          </p:cNvSpPr>
          <p:nvPr>
            <p:ph type="body" idx="1"/>
          </p:nvPr>
        </p:nvSpPr>
        <p:spPr>
          <a:xfrm>
            <a:off x="709725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/>
          </a:p>
        </p:txBody>
      </p:sp>
      <p:sp>
        <p:nvSpPr>
          <p:cNvPr id="399" name="Google Shape;399;p4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00" name="Google Shape;400;p46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/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570200"/>
            <a:ext cx="3956325" cy="29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200" y="1570200"/>
            <a:ext cx="4076701" cy="29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6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609600" y="952500"/>
            <a:ext cx="7924800" cy="51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Added labels Datasets (X_train, Y_train, X_test, Y_test)</a:t>
            </a:r>
            <a:endParaRPr/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00200"/>
            <a:ext cx="6050975" cy="29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375" y="1600200"/>
            <a:ext cx="1668150" cy="29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12" name="Google Shape;412;p47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>
            <a:spLocks noGrp="1"/>
          </p:cNvSpPr>
          <p:nvPr>
            <p:ph type="title"/>
          </p:nvPr>
        </p:nvSpPr>
        <p:spPr>
          <a:xfrm>
            <a:off x="609600" y="10287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Supervised learning</a:t>
            </a:r>
            <a:endParaRPr/>
          </a:p>
        </p:txBody>
      </p:sp>
      <p:sp>
        <p:nvSpPr>
          <p:cNvPr id="418" name="Google Shape;418;p48"/>
          <p:cNvSpPr txBox="1">
            <a:spLocks noGrp="1"/>
          </p:cNvSpPr>
          <p:nvPr>
            <p:ph type="body" idx="1"/>
          </p:nvPr>
        </p:nvSpPr>
        <p:spPr>
          <a:xfrm>
            <a:off x="609600" y="1596450"/>
            <a:ext cx="62340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Model construction: </a:t>
            </a:r>
            <a:r>
              <a:rPr lang="zh-CN" sz="2100"/>
              <a:t>Makepipeline()</a:t>
            </a:r>
            <a:endParaRPr sz="2100"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MinMaxScaler()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PCA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Learning algorithms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Learning algorithm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KNN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SVM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Decision Tree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Neural Network</a:t>
            </a:r>
            <a:endParaRPr/>
          </a:p>
        </p:txBody>
      </p:sp>
      <p:sp>
        <p:nvSpPr>
          <p:cNvPr id="419" name="Google Shape;419;p48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20" name="Google Shape;420;p48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/>
          </a:p>
        </p:txBody>
      </p:sp>
      <p:sp>
        <p:nvSpPr>
          <p:cNvPr id="421" name="Google Shape;421;p48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>
            <a:spLocks noGrp="1"/>
          </p:cNvSpPr>
          <p:nvPr>
            <p:ph type="title"/>
          </p:nvPr>
        </p:nvSpPr>
        <p:spPr>
          <a:xfrm>
            <a:off x="609600" y="10287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Selections about parameters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>
            <a:spLocks noGrp="1"/>
          </p:cNvSpPr>
          <p:nvPr>
            <p:ph type="body" idx="1"/>
          </p:nvPr>
        </p:nvSpPr>
        <p:spPr>
          <a:xfrm>
            <a:off x="609600" y="1482975"/>
            <a:ext cx="7640400" cy="2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1900"/>
              <a:t>PCA: n_components=0.98, svd_solver='auto'</a:t>
            </a: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1900"/>
              <a:t>KNN: n_neighbors=9</a:t>
            </a: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1900"/>
              <a:t>Decision Tree:</a:t>
            </a: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1900"/>
              <a:t>criterion='entropy',max_depth=None,min_samples_split=2,min_samples_leaf=1,max_features=None,max_leaf_nodes=None,min_impurity_decrease=0</a:t>
            </a: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1900"/>
              <a:t>Support Vector Machine: kernel='rbf',class_weight='balanced',C=3.0</a:t>
            </a: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1900"/>
              <a:t>Neural Network:  solver='sgd',activation='relu',alpha=1e-4,hidden_layer_sizes=(300,300,300),random_state=1,max_iter=200,learning_rate_init=0.001</a:t>
            </a: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endParaRPr sz="1900"/>
          </a:p>
        </p:txBody>
      </p:sp>
      <p:sp>
        <p:nvSpPr>
          <p:cNvPr id="428" name="Google Shape;428;p49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/>
          </a:p>
        </p:txBody>
      </p:sp>
      <p:sp>
        <p:nvSpPr>
          <p:cNvPr id="430" name="Google Shape;430;p49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>
            <a:spLocks noGrp="1"/>
          </p:cNvSpPr>
          <p:nvPr>
            <p:ph type="title"/>
          </p:nvPr>
        </p:nvSpPr>
        <p:spPr>
          <a:xfrm>
            <a:off x="609600" y="1257300"/>
            <a:ext cx="7924800" cy="51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Accuracy Results and comparison</a:t>
            </a:r>
            <a:endParaRPr/>
          </a:p>
        </p:txBody>
      </p:sp>
      <p:sp>
        <p:nvSpPr>
          <p:cNvPr id="436" name="Google Shape;436;p50"/>
          <p:cNvSpPr txBox="1">
            <a:spLocks noGrp="1"/>
          </p:cNvSpPr>
          <p:nvPr>
            <p:ph type="body" idx="1"/>
          </p:nvPr>
        </p:nvSpPr>
        <p:spPr>
          <a:xfrm>
            <a:off x="609600" y="1834675"/>
            <a:ext cx="7924800" cy="29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 sz="2200"/>
              <a:t>When PCA (n_components=0.98, svd_solver='auto'), 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 sz="2200"/>
              <a:t>KNN: RMSE on testing set =  1.3280510201777347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 sz="2200"/>
              <a:t>Decision Tree: RMSE on testing set =  1.3043080587787235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zh-CN" sz="2200"/>
              <a:t>SVM: RMSE on testing set =  1.86429873038029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/>
              <a:t>Neural Network: RMSE on testing set =  1.115986930599231</a:t>
            </a:r>
            <a:endParaRPr sz="2200"/>
          </a:p>
        </p:txBody>
      </p:sp>
      <p:sp>
        <p:nvSpPr>
          <p:cNvPr id="437" name="Google Shape;437;p50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8534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Methods &amp; Results: </a:t>
            </a:r>
            <a:r>
              <a:rPr lang="zh-CN" sz="2600">
                <a:solidFill>
                  <a:srgbClr val="2675B4"/>
                </a:solidFill>
              </a:rPr>
              <a:t>prediction of outcomes</a:t>
            </a:r>
            <a:endParaRPr sz="2600">
              <a:solidFill>
                <a:srgbClr val="2675B4"/>
              </a:solidFill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Future Work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▪"/>
            </a:pPr>
            <a:r>
              <a:rPr lang="zh-CN"/>
              <a:t>Finish the result-analysis phase of the unsupervised learning part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zh-CN"/>
              <a:t>Collecting more data to make our dataset more complete.</a:t>
            </a:r>
            <a:endParaRPr/>
          </a:p>
        </p:txBody>
      </p:sp>
      <p:sp>
        <p:nvSpPr>
          <p:cNvPr id="445" name="Google Shape;445;p51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46" name="Google Shape;446;p51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Diffculties Encountered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2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Incomplete data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Outdated data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Unfamiliar to Pandas, Numpy and some other python packages</a:t>
            </a:r>
            <a:endParaRPr/>
          </a:p>
        </p:txBody>
      </p:sp>
      <p:sp>
        <p:nvSpPr>
          <p:cNvPr id="453" name="Google Shape;453;p52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54" name="Google Shape;454;p52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60" name="Google Shape;460;p53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1"/>
          </p:nvPr>
        </p:nvSpPr>
        <p:spPr>
          <a:xfrm>
            <a:off x="609600" y="2075600"/>
            <a:ext cx="79248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ctr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6600"/>
              <a:t>Summary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Player regular season stats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Player regular season career totals</a:t>
            </a:r>
            <a:endParaRPr>
              <a:solidFill>
                <a:srgbClr val="1B1A28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Player playoff career totals 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/>
              <a:t> 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NBA coaching records by season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 txBox="1">
            <a:spLocks noGrp="1"/>
          </p:cNvSpPr>
          <p:nvPr>
            <p:ph type="body" idx="1"/>
          </p:nvPr>
        </p:nvSpPr>
        <p:spPr>
          <a:xfrm>
            <a:off x="609600" y="2075600"/>
            <a:ext cx="79248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ctr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zh-CN" sz="6600"/>
              <a:t>Thank you!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68" name="Google Shape;468;p54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 b="1"/>
              <a:t>Resources</a:t>
            </a:r>
            <a:endParaRPr sz="2700" b="1">
              <a:solidFill>
                <a:schemeClr val="dk1"/>
              </a:solidFill>
            </a:endParaRPr>
          </a:p>
        </p:txBody>
      </p:sp>
      <p:sp>
        <p:nvSpPr>
          <p:cNvPr id="474" name="Google Shape;474;p55"/>
          <p:cNvSpPr txBox="1">
            <a:spLocks noGrp="1"/>
          </p:cNvSpPr>
          <p:nvPr>
            <p:ph type="body" idx="1"/>
          </p:nvPr>
        </p:nvSpPr>
        <p:spPr>
          <a:xfrm>
            <a:off x="609600" y="121175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</a:pPr>
            <a:r>
              <a:rPr lang="zh-CN" sz="1900" u="sng">
                <a:highlight>
                  <a:schemeClr val="lt1"/>
                </a:highlight>
                <a:hlinkClick r:id="rId3"/>
              </a:rPr>
              <a:t>https://towardsdatascience.com/which-nba-players-are-most-similar-machine-learning-provides-the-answers-r-project-b903f9b2fe1f</a:t>
            </a:r>
            <a:endParaRPr sz="1900">
              <a:highlight>
                <a:schemeClr val="lt1"/>
              </a:highlight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</a:pPr>
            <a:r>
              <a:rPr lang="zh-CN" sz="1900" u="sng">
                <a:highlight>
                  <a:schemeClr val="lt1"/>
                </a:highlight>
                <a:hlinkClick r:id="rId4"/>
              </a:rPr>
              <a:t>https://ruder.io/semi-supervised/</a:t>
            </a:r>
            <a:endParaRPr sz="1900">
              <a:highlight>
                <a:schemeClr val="lt1"/>
              </a:highlight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</a:pPr>
            <a:r>
              <a:rPr lang="zh-CN" sz="1900" u="sng">
                <a:highlight>
                  <a:schemeClr val="lt1"/>
                </a:highlight>
                <a:hlinkClick r:id="rId5"/>
              </a:rPr>
              <a:t>https://donernesto.github.io/blog/outlier-detection-with-dbscan/</a:t>
            </a:r>
            <a:endParaRPr sz="1900">
              <a:highlight>
                <a:schemeClr val="lt1"/>
              </a:highlight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</a:pPr>
            <a:r>
              <a:rPr lang="zh-CN" sz="1900" u="sng">
                <a:highlight>
                  <a:schemeClr val="lt1"/>
                </a:highlight>
                <a:hlinkClick r:id="rId6"/>
              </a:rPr>
              <a:t>https://per48.co/blog/outliers_nba/</a:t>
            </a:r>
            <a:endParaRPr sz="1900">
              <a:highlight>
                <a:schemeClr val="lt1"/>
              </a:highlight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</a:pPr>
            <a:r>
              <a:rPr lang="zh-CN" sz="1900" u="sng">
                <a:highlight>
                  <a:schemeClr val="lt1"/>
                </a:highlight>
                <a:hlinkClick r:id="rId7"/>
              </a:rPr>
              <a:t>https://nikkimarinsek.com/blog/7-ways-to-label-a-cluster-plot-python</a:t>
            </a:r>
            <a:endParaRPr sz="1900">
              <a:highlight>
                <a:schemeClr val="lt1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highlight>
                <a:schemeClr val="lt1"/>
              </a:highlight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76" name="Google Shape;476;p55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482" name="Google Shape;482;p56"/>
          <p:cNvSpPr txBox="1"/>
          <p:nvPr/>
        </p:nvSpPr>
        <p:spPr>
          <a:xfrm>
            <a:off x="7697650" y="447175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/>
          </a:p>
        </p:txBody>
      </p:sp>
      <p:sp>
        <p:nvSpPr>
          <p:cNvPr id="483" name="Google Shape;483;p56"/>
          <p:cNvSpPr txBox="1"/>
          <p:nvPr/>
        </p:nvSpPr>
        <p:spPr>
          <a:xfrm>
            <a:off x="3143850" y="2110050"/>
            <a:ext cx="285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484" name="Google Shape;4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25" y="360500"/>
            <a:ext cx="7391787" cy="41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6"/>
          <p:cNvSpPr/>
          <p:nvPr/>
        </p:nvSpPr>
        <p:spPr>
          <a:xfrm>
            <a:off x="2532350" y="1819863"/>
            <a:ext cx="3687734" cy="15037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PT Serif"/>
              </a:rPr>
              <a:t>Q&amp;A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Player regular season stats</a:t>
            </a:r>
            <a:endParaRPr b="1">
              <a:solidFill>
                <a:srgbClr val="2675B4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Player regular season career totals</a:t>
            </a:r>
            <a:endParaRPr b="1">
              <a:solidFill>
                <a:srgbClr val="2675B4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Player playoff career totals</a:t>
            </a: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>
                <a:solidFill>
                  <a:srgbClr val="B7B7B7"/>
                </a:solidFill>
              </a:rPr>
              <a:t>  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NBA coaching records by season</a:t>
            </a:r>
            <a:endParaRPr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Dataset: Features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62000" y="3340500"/>
            <a:ext cx="82200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 of each player during his each season game, total season career, total playoff carrer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(Pts: points, Dreb: defensive rebounds, etc.)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Player regular season stats</a:t>
            </a:r>
            <a:endParaRPr b="1">
              <a:solidFill>
                <a:srgbClr val="2675B4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Player regular season career totals</a:t>
            </a:r>
            <a:endParaRPr b="1">
              <a:solidFill>
                <a:srgbClr val="2675B4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Player playoff career totals</a:t>
            </a:r>
            <a:r>
              <a:rPr lang="zh-CN">
                <a:solidFill>
                  <a:srgbClr val="1B1A28"/>
                </a:solidFill>
                <a:highlight>
                  <a:srgbClr val="FFFFFF"/>
                </a:highlight>
              </a:rPr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>
                <a:solidFill>
                  <a:srgbClr val="B7B7B7"/>
                </a:solidFill>
              </a:rPr>
              <a:t>  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NBA coaching records by season</a:t>
            </a:r>
            <a:endParaRPr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Dataset: Features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t="9342" r="4906" b="6567"/>
          <a:stretch/>
        </p:blipFill>
        <p:spPr>
          <a:xfrm>
            <a:off x="6349625" y="951800"/>
            <a:ext cx="2299925" cy="33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62000" y="3340500"/>
            <a:ext cx="82200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 of each player during his each season game, total season career, total playoff carrer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(Pts: points, Dreb: defensive rebounds, etc.)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68325"/>
            <a:ext cx="9144003" cy="100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5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 dirty="0">
                <a:solidFill>
                  <a:srgbClr val="B7B7B7"/>
                </a:solidFill>
                <a:highlight>
                  <a:srgbClr val="FFFFFF"/>
                </a:highlight>
              </a:rPr>
              <a:t>Player regular season stats</a:t>
            </a:r>
            <a:endParaRPr dirty="0">
              <a:solidFill>
                <a:srgbClr val="B7B7B7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 dirty="0">
                <a:solidFill>
                  <a:srgbClr val="B7B7B7"/>
                </a:solidFill>
                <a:highlight>
                  <a:srgbClr val="FFFFFF"/>
                </a:highlight>
              </a:rPr>
              <a:t>Player regular season career totals</a:t>
            </a:r>
            <a:endParaRPr dirty="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 dirty="0">
                <a:solidFill>
                  <a:srgbClr val="B7B7B7"/>
                </a:solidFill>
                <a:highlight>
                  <a:srgbClr val="FFFFFF"/>
                </a:highlight>
              </a:rPr>
              <a:t>Player playoff career totals </a:t>
            </a:r>
            <a:endParaRPr dirty="0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 b="1" dirty="0">
                <a:solidFill>
                  <a:srgbClr val="2675B4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 dirty="0">
                <a:solidFill>
                  <a:srgbClr val="999999"/>
                </a:solidFill>
              </a:rPr>
              <a:t> </a:t>
            </a:r>
            <a:r>
              <a:rPr lang="zh-CN" dirty="0"/>
              <a:t>  </a:t>
            </a:r>
            <a:endParaRPr dirty="0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 dirty="0">
                <a:solidFill>
                  <a:srgbClr val="B7B7B7"/>
                </a:solidFill>
                <a:highlight>
                  <a:srgbClr val="FFFFFF"/>
                </a:highlight>
              </a:rPr>
              <a:t>NBA coaching records by season</a:t>
            </a:r>
            <a:endParaRPr dirty="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Dataset: Features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462000" y="3340500"/>
            <a:ext cx="82200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Contributions of all the players of one team at one season game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7924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regular season stats</a:t>
            </a:r>
            <a:endParaRPr>
              <a:solidFill>
                <a:srgbClr val="B7B7B7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regular season career totals</a:t>
            </a:r>
            <a:endParaRPr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Player playoff career totals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zh-CN" b="1">
                <a:solidFill>
                  <a:srgbClr val="2675B4"/>
                </a:solidFill>
                <a:highlight>
                  <a:srgbClr val="FFFFFF"/>
                </a:highlight>
              </a:rPr>
              <a:t>Team regular season stats</a:t>
            </a:r>
            <a:r>
              <a:rPr lang="zh-CN">
                <a:solidFill>
                  <a:srgbClr val="999999"/>
                </a:solidFill>
              </a:rPr>
              <a:t> </a:t>
            </a:r>
            <a:r>
              <a:rPr lang="zh-CN"/>
              <a:t>  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▪"/>
            </a:pPr>
            <a:r>
              <a:rPr lang="zh-CN">
                <a:solidFill>
                  <a:srgbClr val="B7B7B7"/>
                </a:solidFill>
                <a:highlight>
                  <a:srgbClr val="FFFFFF"/>
                </a:highlight>
              </a:rPr>
              <a:t>NBA coaching records by season</a:t>
            </a:r>
            <a:endParaRPr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Dataset: Features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 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zh-CN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5 Presentation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7/2/21  </a:t>
            </a:r>
            <a:fld id="{00000000-1234-1234-1234-123412341234}" type="slidenum">
              <a:rPr lang="en-US" altLang="zh-CN" sz="1200" b="0" i="0" u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462000" y="3340500"/>
            <a:ext cx="82200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Contributions of all the players of one team at one season game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4875"/>
            <a:ext cx="9144003" cy="977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84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2272</Words>
  <Application>Microsoft Macintosh PowerPoint</Application>
  <PresentationFormat>On-screen Show (16:9)</PresentationFormat>
  <Paragraphs>407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Noto Sans Symbols</vt:lpstr>
      <vt:lpstr>Arial</vt:lpstr>
      <vt:lpstr>PT Serif</vt:lpstr>
      <vt:lpstr>1_Blank Presentation</vt:lpstr>
      <vt:lpstr>1_Blank Presentation</vt:lpstr>
      <vt:lpstr>2_Blank Presentation</vt:lpstr>
      <vt:lpstr>7_Blank Presentation</vt:lpstr>
      <vt:lpstr>NBA game result prediction</vt:lpstr>
      <vt:lpstr>Catalog</vt:lpstr>
      <vt:lpstr>Introduction</vt:lpstr>
      <vt:lpstr>Dataset</vt:lpstr>
      <vt:lpstr>Dataset </vt:lpstr>
      <vt:lpstr>Dataset: Features  </vt:lpstr>
      <vt:lpstr>Dataset: Features  </vt:lpstr>
      <vt:lpstr>Dataset: Features  </vt:lpstr>
      <vt:lpstr>Dataset: Features  </vt:lpstr>
      <vt:lpstr>Dataset: Features  </vt:lpstr>
      <vt:lpstr>Dataset: Features  </vt:lpstr>
      <vt:lpstr>Goals &amp; Initial ideas </vt:lpstr>
      <vt:lpstr>Goals &amp; Initial ideas </vt:lpstr>
      <vt:lpstr>Goals &amp; Initial ideas 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outliers detection</vt:lpstr>
      <vt:lpstr>Methods &amp; Results:   Unsupervised Learning: to find outstanding players</vt:lpstr>
      <vt:lpstr>Methods &amp; Results:   Unsupervised Learning: to find outstanding players</vt:lpstr>
      <vt:lpstr>Methods &amp; Results:   Unsupervised Learning: to find outstanding players</vt:lpstr>
      <vt:lpstr>PowerPoint Presentation</vt:lpstr>
      <vt:lpstr>Preliminary ideas</vt:lpstr>
      <vt:lpstr>Idea test-physical index</vt:lpstr>
      <vt:lpstr>Idea test-Service time </vt:lpstr>
      <vt:lpstr>Idea tests-Career time</vt:lpstr>
      <vt:lpstr>Then now in order to know more concrete winning rates for every team, what should we do?</vt:lpstr>
      <vt:lpstr>Working process</vt:lpstr>
      <vt:lpstr>Methods &amp; Results: prediction of outcomes</vt:lpstr>
      <vt:lpstr>Methods &amp; Results: prediction of outcomes</vt:lpstr>
      <vt:lpstr>Methods &amp; Results: prediction of outcomes</vt:lpstr>
      <vt:lpstr>Methods &amp; Results: prediction of outcomes</vt:lpstr>
      <vt:lpstr>K-means++ clustering algorithm</vt:lpstr>
      <vt:lpstr>K-means++ clustering algorithm</vt:lpstr>
      <vt:lpstr>K-means++ clustering algorithm</vt:lpstr>
      <vt:lpstr>Added labels Datasets (X_train, Y_train, X_test, Y_test)</vt:lpstr>
      <vt:lpstr>Supervised learning</vt:lpstr>
      <vt:lpstr>Selections about parameters</vt:lpstr>
      <vt:lpstr>Accuracy Results and comparison</vt:lpstr>
      <vt:lpstr>Future Work</vt:lpstr>
      <vt:lpstr>Diffculties Encountered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game result prediction</dc:title>
  <cp:lastModifiedBy>Fangxu ZHOU</cp:lastModifiedBy>
  <cp:revision>8</cp:revision>
  <dcterms:modified xsi:type="dcterms:W3CDTF">2021-07-02T15:08:06Z</dcterms:modified>
</cp:coreProperties>
</file>